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31"/>
  </p:handoutMasterIdLst>
  <p:sldIdLst>
    <p:sldId id="267" r:id="rId5"/>
    <p:sldId id="268" r:id="rId6"/>
    <p:sldId id="269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276" r:id="rId19"/>
    <p:sldId id="309" r:id="rId20"/>
    <p:sldId id="301" r:id="rId21"/>
    <p:sldId id="302" r:id="rId22"/>
    <p:sldId id="303" r:id="rId23"/>
    <p:sldId id="304" r:id="rId24"/>
    <p:sldId id="305" r:id="rId25"/>
    <p:sldId id="310" r:id="rId26"/>
    <p:sldId id="274" r:id="rId27"/>
    <p:sldId id="308" r:id="rId28"/>
    <p:sldId id="300" r:id="rId29"/>
    <p:sldId id="279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099"/>
    <a:srgbClr val="FD4900"/>
    <a:srgbClr val="253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C0EAD-84E7-FE4D-114F-97DD46C96B6D}" v="4" dt="2024-01-08T17:55:26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a Boanova" userId="S::cboanova@unisinos.br::138d880f-f40f-47e5-ae14-0a26eb7aa9ab" providerId="AD" clId="Web-{656C0EAD-84E7-FE4D-114F-97DD46C96B6D}"/>
    <pc:docChg chg="modSld">
      <pc:chgData name="Camila Boanova" userId="S::cboanova@unisinos.br::138d880f-f40f-47e5-ae14-0a26eb7aa9ab" providerId="AD" clId="Web-{656C0EAD-84E7-FE4D-114F-97DD46C96B6D}" dt="2024-01-08T17:55:26.562" v="3" actId="20577"/>
      <pc:docMkLst>
        <pc:docMk/>
      </pc:docMkLst>
      <pc:sldChg chg="modSp">
        <pc:chgData name="Camila Boanova" userId="S::cboanova@unisinos.br::138d880f-f40f-47e5-ae14-0a26eb7aa9ab" providerId="AD" clId="Web-{656C0EAD-84E7-FE4D-114F-97DD46C96B6D}" dt="2024-01-08T17:55:26.562" v="3" actId="20577"/>
        <pc:sldMkLst>
          <pc:docMk/>
          <pc:sldMk cId="515354538" sldId="270"/>
        </pc:sldMkLst>
        <pc:spChg chg="mod">
          <ac:chgData name="Camila Boanova" userId="S::cboanova@unisinos.br::138d880f-f40f-47e5-ae14-0a26eb7aa9ab" providerId="AD" clId="Web-{656C0EAD-84E7-FE4D-114F-97DD46C96B6D}" dt="2024-01-08T17:55:26.562" v="3" actId="20577"/>
          <ac:spMkLst>
            <pc:docMk/>
            <pc:sldMk cId="515354538" sldId="270"/>
            <ac:spMk id="2" creationId="{E96319C7-39D9-47E3-73E1-D82DA22701C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52B015A-BAC3-1791-CB41-55FF735241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B037C0-ED7D-8963-0EB8-32CDA46CB6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31D69-8F6C-45A4-A3C3-EA75E3C37815}" type="datetimeFigureOut">
              <a:rPr lang="pt-BR" smtClean="0"/>
              <a:t>26/06/2024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CBAD18-A95A-1A0C-CF16-2B62D2EB8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A6E79F-08C9-4A83-D1E8-D1D0210E11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14D02-85DC-41D3-A909-1B2BDA3985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628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BA9BD8-BAFF-0B4F-6861-2B259B944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9361B84-DB68-9F74-31ED-A4E97B9D60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8688" y="-641445"/>
            <a:ext cx="4990533" cy="68580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66101611-DFA9-8A32-BF53-F2633F6E3C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5882" y="2047165"/>
            <a:ext cx="7027869" cy="508379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CD2CE960-D7C3-607D-A6DC-420E24EDF1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92" y="5352618"/>
            <a:ext cx="2030966" cy="752092"/>
          </a:xfrm>
          <a:prstGeom prst="rect">
            <a:avLst/>
          </a:prstGeom>
        </p:spPr>
      </p:pic>
      <p:sp>
        <p:nvSpPr>
          <p:cNvPr id="16" name="Espaço Reservado para Título 1">
            <a:extLst>
              <a:ext uri="{FF2B5EF4-FFF2-40B4-BE49-F238E27FC236}">
                <a16:creationId xmlns:a16="http://schemas.microsoft.com/office/drawing/2014/main" id="{BF31A943-DE8B-0A62-68C0-E6825083B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0638" y="2295404"/>
            <a:ext cx="5003609" cy="2303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 dirty="0"/>
              <a:t>CLIQUE PARA ADICIONAR UM TÍTULO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números em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ítulo 8">
            <a:extLst>
              <a:ext uri="{FF2B5EF4-FFF2-40B4-BE49-F238E27FC236}">
                <a16:creationId xmlns:a16="http://schemas.microsoft.com/office/drawing/2014/main" id="{4E1EAFFA-5252-D3A1-625F-8178E60FDE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821" y="739406"/>
            <a:ext cx="2501356" cy="109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/>
            </a:lvl1pPr>
          </a:lstStyle>
          <a:p>
            <a:r>
              <a:rPr lang="pt-BR" dirty="0"/>
              <a:t>CLIQUE PARA ADICIONAR UM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3F831033-0E44-12D5-9FE0-F719D7F5A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8975" y="373063"/>
            <a:ext cx="4908550" cy="6088062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7041A4E2-641A-A64F-5DF8-F58A2D2C5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6570" y="6005369"/>
            <a:ext cx="1266724" cy="46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2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5AA5D48-AF2A-A523-F679-94FC998D68AD}"/>
              </a:ext>
            </a:extLst>
          </p:cNvPr>
          <p:cNvSpPr/>
          <p:nvPr userDrawn="1"/>
        </p:nvSpPr>
        <p:spPr>
          <a:xfrm>
            <a:off x="36430" y="5661265"/>
            <a:ext cx="965403" cy="939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041A4E2-641A-A64F-5DF8-F58A2D2C5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6570" y="6005369"/>
            <a:ext cx="1266724" cy="46908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46EE476-C70D-8D40-259E-99608E1F6D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825" y="5781493"/>
            <a:ext cx="707076" cy="69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27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AB027FC-E787-0144-8339-847D87EE072B}"/>
              </a:ext>
            </a:extLst>
          </p:cNvPr>
          <p:cNvSpPr/>
          <p:nvPr userDrawn="1"/>
        </p:nvSpPr>
        <p:spPr>
          <a:xfrm>
            <a:off x="1064525" y="0"/>
            <a:ext cx="11127475" cy="6858000"/>
          </a:xfrm>
          <a:prstGeom prst="rect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041A4E2-641A-A64F-5DF8-F58A2D2C5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6570" y="6005369"/>
            <a:ext cx="1266724" cy="46908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CE9350C-F23C-F685-2761-3A3A4F5E44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5813" y="2497540"/>
            <a:ext cx="5731661" cy="509743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AA14CA05-846E-74F7-AF5E-C6313751C6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2275" y="2402006"/>
            <a:ext cx="1486089" cy="2047164"/>
          </a:xfrm>
          <a:prstGeom prst="rect">
            <a:avLst/>
          </a:prstGeom>
        </p:spPr>
      </p:pic>
      <p:sp>
        <p:nvSpPr>
          <p:cNvPr id="13" name="Espaço Reservado para Título 1">
            <a:extLst>
              <a:ext uri="{FF2B5EF4-FFF2-40B4-BE49-F238E27FC236}">
                <a16:creationId xmlns:a16="http://schemas.microsoft.com/office/drawing/2014/main" id="{D7E786E8-D14B-7E42-B3E2-A5457F384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1192" y="2278483"/>
            <a:ext cx="6568740" cy="2294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 dirty="0"/>
              <a:t>CLIQUE PARA ADICIONAR UM TÍTULO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0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ABDA418-1761-7136-975F-E4DF93FCF040}"/>
              </a:ext>
            </a:extLst>
          </p:cNvPr>
          <p:cNvSpPr/>
          <p:nvPr userDrawn="1"/>
        </p:nvSpPr>
        <p:spPr>
          <a:xfrm>
            <a:off x="0" y="0"/>
            <a:ext cx="152854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01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4FBF20A-9965-2FC9-8177-DBA427D138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65" y="160898"/>
            <a:ext cx="9796736" cy="74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secund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ítulo 8">
            <a:extLst>
              <a:ext uri="{FF2B5EF4-FFF2-40B4-BE49-F238E27FC236}">
                <a16:creationId xmlns:a16="http://schemas.microsoft.com/office/drawing/2014/main" id="{FA8D458A-EFE6-EAD4-D15D-BBF549B584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634" y="1484241"/>
            <a:ext cx="50347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pt-BR" dirty="0"/>
              <a:t>CLIQUE PARA ADICIONAR UM TÍTULO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0D901FDB-DB21-CAA5-FDB0-E26CF020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34" y="2944741"/>
            <a:ext cx="5034793" cy="336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50487281-526B-ADCE-A773-7CA447F1EF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4612" y="378630"/>
            <a:ext cx="4855781" cy="6100739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2135738-6B84-C278-0EAF-02055D5143BE}"/>
              </a:ext>
            </a:extLst>
          </p:cNvPr>
          <p:cNvSpPr/>
          <p:nvPr userDrawn="1"/>
        </p:nvSpPr>
        <p:spPr>
          <a:xfrm>
            <a:off x="3794078" y="232012"/>
            <a:ext cx="8147713" cy="6387152"/>
          </a:xfrm>
          <a:prstGeom prst="rect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Título 8">
            <a:extLst>
              <a:ext uri="{FF2B5EF4-FFF2-40B4-BE49-F238E27FC236}">
                <a16:creationId xmlns:a16="http://schemas.microsoft.com/office/drawing/2014/main" id="{22B32ADF-5B25-7289-C893-F063CFAB8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634" y="1484241"/>
            <a:ext cx="43114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ADICIONAR UM TÍTULO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E2D85B82-1A77-48CB-57EB-E4E44867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34" y="2944742"/>
            <a:ext cx="4311462" cy="242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716C482B-A65C-63BE-B63D-AEE8088CC9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8259" y="668338"/>
            <a:ext cx="4868862" cy="5513387"/>
          </a:xfrm>
        </p:spPr>
        <p:txBody>
          <a:bodyPr/>
          <a:lstStyle/>
          <a:p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CF50000-6421-61C1-477C-4089B1C8C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8771" y="4521875"/>
            <a:ext cx="3778639" cy="33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secund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D7215187-8E80-4433-83B1-19FF956CB2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5281" y="227784"/>
            <a:ext cx="4918119" cy="308056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Imagem 4">
            <a:extLst>
              <a:ext uri="{FF2B5EF4-FFF2-40B4-BE49-F238E27FC236}">
                <a16:creationId xmlns:a16="http://schemas.microsoft.com/office/drawing/2014/main" id="{3653DCF9-5517-66D8-990B-A819875755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5281" y="3536133"/>
            <a:ext cx="4918119" cy="308056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Título 8">
            <a:extLst>
              <a:ext uri="{FF2B5EF4-FFF2-40B4-BE49-F238E27FC236}">
                <a16:creationId xmlns:a16="http://schemas.microsoft.com/office/drawing/2014/main" id="{7EC1408A-2AEA-3489-EAF0-84916B718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0329" y="1303768"/>
            <a:ext cx="4269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pt-BR" dirty="0"/>
              <a:t>CLIQUE PARA ADICIONAR UM 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96D07D8C-637C-61A1-399E-41F607558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329" y="2764268"/>
            <a:ext cx="4269998" cy="336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seção secund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ítulo 1">
            <a:extLst>
              <a:ext uri="{FF2B5EF4-FFF2-40B4-BE49-F238E27FC236}">
                <a16:creationId xmlns:a16="http://schemas.microsoft.com/office/drawing/2014/main" id="{19E51CBA-C2B5-6038-19ED-2B96FD248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0638" y="2862202"/>
            <a:ext cx="5382394" cy="11335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 dirty="0"/>
              <a:t>CLIQUE PARA ADICIONAR UM TÍTULO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810307F-183E-76BA-F52C-26A8F2E25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1563" y="0"/>
            <a:ext cx="7591425" cy="6858000"/>
          </a:xfr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ítulo 8">
            <a:extLst>
              <a:ext uri="{FF2B5EF4-FFF2-40B4-BE49-F238E27FC236}">
                <a16:creationId xmlns:a16="http://schemas.microsoft.com/office/drawing/2014/main" id="{FF20F847-026D-082A-2FC1-0B0B92B34B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12864" y="1196606"/>
            <a:ext cx="2501356" cy="109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/>
            </a:lvl1pPr>
          </a:lstStyle>
          <a:p>
            <a:r>
              <a:rPr lang="pt-BR" dirty="0"/>
              <a:t>CLIQUE PARA ADICIONAR UM TÍTULO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FC5107DE-56F1-F78F-FD90-84A83F00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864" y="2592270"/>
            <a:ext cx="2501356" cy="336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exto com ícones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E8873150-99E2-0573-EB58-0BB2067789DB}"/>
              </a:ext>
            </a:extLst>
          </p:cNvPr>
          <p:cNvSpPr/>
          <p:nvPr userDrawn="1"/>
        </p:nvSpPr>
        <p:spPr>
          <a:xfrm>
            <a:off x="1355680" y="232011"/>
            <a:ext cx="4202282" cy="1580885"/>
          </a:xfrm>
          <a:prstGeom prst="rect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F42B0BC9-ACFB-D60C-6148-27669B1E40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7838" y="231775"/>
            <a:ext cx="6400800" cy="1581150"/>
          </a:xfrm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Título 1">
            <a:extLst>
              <a:ext uri="{FF2B5EF4-FFF2-40B4-BE49-F238E27FC236}">
                <a16:creationId xmlns:a16="http://schemas.microsoft.com/office/drawing/2014/main" id="{21303BF4-9879-646D-0B5F-5A4CB6F8A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9177" y="738951"/>
            <a:ext cx="2675288" cy="566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 dirty="0"/>
              <a:t>CLIQUE PARA ADICIONAR UM TÍTULO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ícones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ítulo 8">
            <a:extLst>
              <a:ext uri="{FF2B5EF4-FFF2-40B4-BE49-F238E27FC236}">
                <a16:creationId xmlns:a16="http://schemas.microsoft.com/office/drawing/2014/main" id="{405CC913-8CA1-61F0-B620-341199C4A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821" y="739406"/>
            <a:ext cx="2501356" cy="109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/>
            </a:lvl1pPr>
          </a:lstStyle>
          <a:p>
            <a:r>
              <a:rPr lang="pt-BR" dirty="0"/>
              <a:t>CLIQUE PARA ADICIONAR UM TÍTULO</a:t>
            </a:r>
          </a:p>
        </p:txBody>
      </p:sp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ABB7B094-F5FF-FF3C-8007-B95D70E90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821" y="2135070"/>
            <a:ext cx="2501356" cy="336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8">
            <a:extLst>
              <a:ext uri="{FF2B5EF4-FFF2-40B4-BE49-F238E27FC236}">
                <a16:creationId xmlns:a16="http://schemas.microsoft.com/office/drawing/2014/main" id="{AA1E2EDE-E68B-D4A5-1270-2004DD39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50" y="556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adicionar um título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2107C2-90BC-76BC-4FF3-15B7CBB6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50" y="201669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adicionar texto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E13D242F-2C9B-BF06-447B-48F05B81943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5070" y="431541"/>
            <a:ext cx="470430" cy="47885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E4686BEC-78AD-9678-7FFC-03B0C0D2D8D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350" y="5807076"/>
            <a:ext cx="660400" cy="660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7366A4-0A84-0AEA-299A-BB6008D3F73A}"/>
              </a:ext>
            </a:extLst>
          </p:cNvPr>
          <p:cNvSpPr txBox="1"/>
          <p:nvPr userDrawn="1"/>
        </p:nvSpPr>
        <p:spPr>
          <a:xfrm rot="16200000">
            <a:off x="-1621639" y="3227931"/>
            <a:ext cx="4449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UNISINOS      </a:t>
            </a:r>
            <a:r>
              <a:rPr lang="pt-BR" sz="1100" b="1" dirty="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100" b="1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       </a:t>
            </a:r>
            <a:r>
              <a:rPr lang="pt-BR" sz="110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2024</a:t>
            </a:r>
            <a:endParaRPr lang="pt-BR" sz="1100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83DE437-3588-AF6E-C287-56C1C1FF0880}"/>
              </a:ext>
            </a:extLst>
          </p:cNvPr>
          <p:cNvCxnSpPr/>
          <p:nvPr userDrawn="1"/>
        </p:nvCxnSpPr>
        <p:spPr>
          <a:xfrm>
            <a:off x="1058164" y="365125"/>
            <a:ext cx="0" cy="6102351"/>
          </a:xfrm>
          <a:prstGeom prst="line">
            <a:avLst/>
          </a:prstGeom>
          <a:ln w="12700">
            <a:solidFill>
              <a:srgbClr val="214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u="none" kern="1200">
          <a:solidFill>
            <a:srgbClr val="214099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14099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jpe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e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svg"/><Relationship Id="rId7" Type="http://schemas.openxmlformats.org/officeDocument/2006/relationships/image" Target="../media/image2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34.sv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2.svg"/><Relationship Id="rId7" Type="http://schemas.openxmlformats.org/officeDocument/2006/relationships/image" Target="../media/image3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10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svg"/><Relationship Id="rId7" Type="http://schemas.openxmlformats.org/officeDocument/2006/relationships/image" Target="../media/image27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41.png"/><Relationship Id="rId4" Type="http://schemas.openxmlformats.org/officeDocument/2006/relationships/image" Target="../media/image24.png"/><Relationship Id="rId9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jpe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8292E-C982-30CA-F758-610F93D6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613" y="501109"/>
            <a:ext cx="9791401" cy="2303924"/>
          </a:xfrm>
        </p:spPr>
        <p:txBody>
          <a:bodyPr/>
          <a:lstStyle/>
          <a:p>
            <a:r>
              <a:rPr lang="pt-BR" dirty="0"/>
              <a:t>HEALTHY CITY E CIÊNCIA DE DADOS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EFF97CF-684E-6DD0-F1DF-72D82590FED4}"/>
              </a:ext>
            </a:extLst>
          </p:cNvPr>
          <p:cNvSpPr txBox="1">
            <a:spLocks/>
          </p:cNvSpPr>
          <p:nvPr/>
        </p:nvSpPr>
        <p:spPr>
          <a:xfrm>
            <a:off x="2492614" y="2277038"/>
            <a:ext cx="9699386" cy="1052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u="none" kern="12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2400" i="1" dirty="0"/>
              <a:t>Healthy City </a:t>
            </a:r>
            <a:r>
              <a:rPr lang="pt-BR" sz="2400" dirty="0"/>
              <a:t>e ciência de dados no indicador de disponibilidade e a acessibilidade dos estabelecimentos de saúde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A69E633-5722-BB37-BFBA-119F63F6CF30}"/>
              </a:ext>
            </a:extLst>
          </p:cNvPr>
          <p:cNvSpPr txBox="1">
            <a:spLocks/>
          </p:cNvSpPr>
          <p:nvPr/>
        </p:nvSpPr>
        <p:spPr>
          <a:xfrm>
            <a:off x="2492613" y="4387635"/>
            <a:ext cx="9699386" cy="1052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u="none" kern="120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1400" dirty="0"/>
              <a:t>Aluno: Andrew Paes da Silva</a:t>
            </a:r>
          </a:p>
          <a:p>
            <a:r>
              <a:rPr lang="pt-BR" sz="1400" dirty="0"/>
              <a:t>Orientador: Prof. Dr. Roberto Zanoni</a:t>
            </a:r>
          </a:p>
          <a:p>
            <a:r>
              <a:rPr lang="pt-BR" sz="1400" dirty="0"/>
              <a:t>Curso: Tecnólogo em Análise e Desenvolvimento de Sistemas</a:t>
            </a:r>
          </a:p>
        </p:txBody>
      </p:sp>
    </p:spTree>
    <p:extLst>
      <p:ext uri="{BB962C8B-B14F-4D97-AF65-F5344CB8AC3E}">
        <p14:creationId xmlns:p14="http://schemas.microsoft.com/office/powerpoint/2010/main" val="402056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E74FB93D-A9EF-B1FE-B2DE-189F565DF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2246" y="3813978"/>
            <a:ext cx="586800" cy="5868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5F4F1A2E-C7C9-E948-A95C-1183DA5D6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4587" y="981272"/>
            <a:ext cx="586800" cy="586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74" y="771013"/>
            <a:ext cx="3728359" cy="1097416"/>
          </a:xfrm>
        </p:spPr>
        <p:txBody>
          <a:bodyPr/>
          <a:lstStyle/>
          <a:p>
            <a:r>
              <a:rPr lang="pt-BR" dirty="0"/>
              <a:t>2. FUNDAMENTAÇÃO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 conceito de Cidades Saudáveis surgiu em 1986 e visa promover políticas públicas locais focadas na saúde, destacando a importância de criar ambientes que suportem o bem-estar físico.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Projeto Cidades Saudáveis utiliza uma abordagem que integra saúde no cotidiano dos cidadãos, fortalecendo a capacidade dos governos municipais em promover a saúde pública.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8" y="950389"/>
            <a:ext cx="57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CIDADES SAUDÁVEIS (</a:t>
            </a:r>
            <a:r>
              <a:rPr lang="pt-BR" i="1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HEALTHY CITIES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5" y="3752481"/>
            <a:ext cx="56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HEALTHY CITIES PROJECT</a:t>
            </a:r>
            <a:endParaRPr lang="pt-BR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218" name="Picture 2" descr="Healthy cities framework (Hancock, 1993). | Download Scientific Diagram">
            <a:extLst>
              <a:ext uri="{FF2B5EF4-FFF2-40B4-BE49-F238E27FC236}">
                <a16:creationId xmlns:a16="http://schemas.microsoft.com/office/drawing/2014/main" id="{C6780AE0-1E74-AED6-579A-8B9607584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07" y="1689055"/>
            <a:ext cx="3207179" cy="237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54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D2746D98-9621-CA90-5C04-647CAC388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586" y="972471"/>
            <a:ext cx="586800" cy="56235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4FB1153-8905-B27B-0E5F-CB92BEA6E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2246" y="3813978"/>
            <a:ext cx="586800" cy="586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74" y="771013"/>
            <a:ext cx="3728359" cy="1097416"/>
          </a:xfrm>
        </p:spPr>
        <p:txBody>
          <a:bodyPr/>
          <a:lstStyle/>
          <a:p>
            <a:r>
              <a:rPr lang="pt-BR" dirty="0"/>
              <a:t>2. FUNDAMENTAÇÃO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saúde é influenciada por fatores sociais, econômicos e ambientais, e a promoção da saúde requer um ambiente urbano saudável que aborde esses determinantes, através de determinados indicadores.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Inclui uma análise detalhada da saúde da população e seus determinantes, assim guiando políticas e programas para melhorar a saúde urbana, onde utiliza indicadores que mede o acesso a serviços de saúde.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8" y="950389"/>
            <a:ext cx="57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SAÚDE E SEUS DETERMINANTES NA CIDADE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5" y="3752481"/>
            <a:ext cx="56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PERFIL DE SAÚDE ABRANGENTE DA CIDADE</a:t>
            </a:r>
          </a:p>
        </p:txBody>
      </p:sp>
      <p:pic>
        <p:nvPicPr>
          <p:cNvPr id="8196" name="Picture 4" descr="Modelo de determinantes sociais da saúde. | Download Scientific Diagram">
            <a:extLst>
              <a:ext uri="{FF2B5EF4-FFF2-40B4-BE49-F238E27FC236}">
                <a16:creationId xmlns:a16="http://schemas.microsoft.com/office/drawing/2014/main" id="{932DF3FA-E54F-693B-09AA-A2509297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07" y="1632510"/>
            <a:ext cx="3603179" cy="251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614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D2746D98-9621-CA90-5C04-647CAC388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4586" y="972471"/>
            <a:ext cx="586800" cy="56235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44FB1153-8905-B27B-0E5F-CB92BEA6E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2246" y="3813978"/>
            <a:ext cx="586800" cy="586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74" y="771013"/>
            <a:ext cx="3686026" cy="1097416"/>
          </a:xfrm>
        </p:spPr>
        <p:txBody>
          <a:bodyPr/>
          <a:lstStyle/>
          <a:p>
            <a:r>
              <a:rPr lang="pt-BR" dirty="0"/>
              <a:t>2. FUNDAMENTAÇÃO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saúde é influenciada por fatores sociais, econômicos e ambientais, e a promoção da saúde requer um ambiente urbano saudável que aborde esses determinantes, através de determinados indicadores.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Inclui uma análise detalhada da saúde da população e seus determinantes, assim guiando políticas e programas para melhorar a saúde urbana, onde utiliza indicadores que medem o acesso a serviços de saúde.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8" y="950389"/>
            <a:ext cx="57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SAÚDE E SEUS DETERMINANTES NA CIDADE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5" y="3752481"/>
            <a:ext cx="56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PERFIL DE SAÚDE ABRANGENTE DA CIDADE</a:t>
            </a:r>
          </a:p>
        </p:txBody>
      </p:sp>
      <p:pic>
        <p:nvPicPr>
          <p:cNvPr id="10244" name="Picture 4" descr="Perfil de saúde do brasileiro revela diferenças entre quem tem e quem não  tem plano de saúde - Previva">
            <a:extLst>
              <a:ext uri="{FF2B5EF4-FFF2-40B4-BE49-F238E27FC236}">
                <a16:creationId xmlns:a16="http://schemas.microsoft.com/office/drawing/2014/main" id="{B896393C-AB7B-8FA9-AF91-8AD5CFD9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71" y="1471415"/>
            <a:ext cx="3781251" cy="283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05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3C4E1354-AF0E-3BF6-693E-17E2406A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0256" y="3802890"/>
            <a:ext cx="586800" cy="578593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7C73905-ABBF-1239-3115-612AC2C07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4586" y="928527"/>
            <a:ext cx="586800" cy="6502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74" y="771013"/>
            <a:ext cx="3736826" cy="1097416"/>
          </a:xfrm>
        </p:spPr>
        <p:txBody>
          <a:bodyPr/>
          <a:lstStyle/>
          <a:p>
            <a:r>
              <a:rPr lang="pt-BR" dirty="0"/>
              <a:t>2. FUNDAMENTAÇÃO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Esses indicadores de acessibilidade e disponibilidade avaliam quão facilmente os indivíduos podem acessar os serviços de saúde, e como se concentram na presença e quantidade de serviços de saúde.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635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desenvolvida a partir da década de 1960, é a disciplina que transforma dados complexos em informações úteis para apoiar a tomada de decisões.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8" y="950389"/>
            <a:ext cx="58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INDICADORES DE ACESSIBILIDADE E DISPONIBILIDADE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5" y="3752481"/>
            <a:ext cx="56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CIÊNCIAS DE DADOS</a:t>
            </a:r>
          </a:p>
        </p:txBody>
      </p:sp>
      <p:pic>
        <p:nvPicPr>
          <p:cNvPr id="10242" name="Picture 2" descr="Indicadores de saúde: saiba como ter com a ajuda de um software">
            <a:extLst>
              <a:ext uri="{FF2B5EF4-FFF2-40B4-BE49-F238E27FC236}">
                <a16:creationId xmlns:a16="http://schemas.microsoft.com/office/drawing/2014/main" id="{F8B0D425-4CDE-E90C-C074-ACC4D10C6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25" y="1526892"/>
            <a:ext cx="3803344" cy="253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340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3C4E1354-AF0E-3BF6-693E-17E2406A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0256" y="3802890"/>
            <a:ext cx="586800" cy="578593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7C73905-ABBF-1239-3115-612AC2C07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4586" y="928527"/>
            <a:ext cx="586800" cy="6502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74" y="771013"/>
            <a:ext cx="3711426" cy="1097416"/>
          </a:xfrm>
        </p:spPr>
        <p:txBody>
          <a:bodyPr/>
          <a:lstStyle/>
          <a:p>
            <a:r>
              <a:rPr lang="pt-BR" dirty="0"/>
              <a:t>2. FUNDAMENTAÇÃO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Esses indicadores de acessibilidade e disponibilidade avaliam quão facilmente os indivíduos podem acessar os serviços de saúde, e como se concentram na presença e quantidade de serviços de saúde.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635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Desenvolvida </a:t>
            </a:r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partir da década de 1960, é a disciplina que transforma dados complexos em informações úteis para apoiar a tomada de decisões.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8" y="950389"/>
            <a:ext cx="58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INDICADORES DE ACESSIBILIDADE E DISPONIBILIDADE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5" y="3752481"/>
            <a:ext cx="56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CIÊNCIAS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A97952-5B9B-D345-30A4-F21C6D79A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862" y="1689055"/>
            <a:ext cx="3261270" cy="2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0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53068EA8-AE86-3BC3-2244-7A77C00F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890" y="571297"/>
            <a:ext cx="5040911" cy="60033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AF0996-C717-6397-E789-46021A9B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5040912" cy="1097416"/>
          </a:xfrm>
        </p:spPr>
        <p:txBody>
          <a:bodyPr/>
          <a:lstStyle/>
          <a:p>
            <a:r>
              <a:rPr lang="pt-BR" dirty="0"/>
              <a:t>3. METODOLOGIA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D7478E-B21E-6AC4-CC91-DA51EBC16525}"/>
              </a:ext>
            </a:extLst>
          </p:cNvPr>
          <p:cNvSpPr txBox="1"/>
          <p:nvPr/>
        </p:nvSpPr>
        <p:spPr>
          <a:xfrm>
            <a:off x="1641514" y="2576228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Aplicada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B3BBC6-E5AC-121F-1FD9-8FF18AD357C3}"/>
              </a:ext>
            </a:extLst>
          </p:cNvPr>
          <p:cNvSpPr txBox="1"/>
          <p:nvPr/>
        </p:nvSpPr>
        <p:spPr>
          <a:xfrm>
            <a:off x="1593191" y="4195317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Quantitativa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CF4215-643F-C939-FA17-0C2D81810214}"/>
              </a:ext>
            </a:extLst>
          </p:cNvPr>
          <p:cNvSpPr txBox="1"/>
          <p:nvPr/>
        </p:nvSpPr>
        <p:spPr>
          <a:xfrm>
            <a:off x="1641514" y="6132198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Delimitada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2F66FF-1403-C398-3C26-A55EAE176B6F}"/>
              </a:ext>
            </a:extLst>
          </p:cNvPr>
          <p:cNvSpPr txBox="1"/>
          <p:nvPr/>
        </p:nvSpPr>
        <p:spPr>
          <a:xfrm>
            <a:off x="1593556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4D9738-5D7A-6022-E706-C79B3BDCCFA6}"/>
              </a:ext>
            </a:extLst>
          </p:cNvPr>
          <p:cNvSpPr txBox="1"/>
          <p:nvPr/>
        </p:nvSpPr>
        <p:spPr>
          <a:xfrm>
            <a:off x="1593555" y="357299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20270F-41E1-196F-3D17-495714A9E2BF}"/>
              </a:ext>
            </a:extLst>
          </p:cNvPr>
          <p:cNvSpPr txBox="1"/>
          <p:nvPr/>
        </p:nvSpPr>
        <p:spPr>
          <a:xfrm>
            <a:off x="1593555" y="5469082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804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F0996-C717-6397-E789-46021A9B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5040912" cy="1097416"/>
          </a:xfrm>
        </p:spPr>
        <p:txBody>
          <a:bodyPr/>
          <a:lstStyle/>
          <a:p>
            <a:r>
              <a:rPr lang="pt-BR" dirty="0"/>
              <a:t>4. ANÁLISE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D7478E-B21E-6AC4-CC91-DA51EBC16525}"/>
              </a:ext>
            </a:extLst>
          </p:cNvPr>
          <p:cNvSpPr txBox="1"/>
          <p:nvPr/>
        </p:nvSpPr>
        <p:spPr>
          <a:xfrm>
            <a:off x="1641514" y="2576228"/>
            <a:ext cx="254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Tratamento de dados do DATASUS</a:t>
            </a:r>
            <a:endParaRPr lang="pt-BR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B3BBC6-E5AC-121F-1FD9-8FF18AD357C3}"/>
              </a:ext>
            </a:extLst>
          </p:cNvPr>
          <p:cNvSpPr txBox="1"/>
          <p:nvPr/>
        </p:nvSpPr>
        <p:spPr>
          <a:xfrm>
            <a:off x="4372990" y="2576228"/>
            <a:ext cx="2548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Normalização dos dados das regiões municipais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CF4215-643F-C939-FA17-0C2D81810214}"/>
              </a:ext>
            </a:extLst>
          </p:cNvPr>
          <p:cNvSpPr txBox="1"/>
          <p:nvPr/>
        </p:nvSpPr>
        <p:spPr>
          <a:xfrm>
            <a:off x="1641514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Esquema estrela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F6DFDF-E499-0CC8-6491-B006EDE2F857}"/>
              </a:ext>
            </a:extLst>
          </p:cNvPr>
          <p:cNvSpPr txBox="1"/>
          <p:nvPr/>
        </p:nvSpPr>
        <p:spPr>
          <a:xfrm>
            <a:off x="4369817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Relatórios gerados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2F66FF-1403-C398-3C26-A55EAE176B6F}"/>
              </a:ext>
            </a:extLst>
          </p:cNvPr>
          <p:cNvSpPr txBox="1"/>
          <p:nvPr/>
        </p:nvSpPr>
        <p:spPr>
          <a:xfrm>
            <a:off x="1593556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4D9738-5D7A-6022-E706-C79B3BDCCFA6}"/>
              </a:ext>
            </a:extLst>
          </p:cNvPr>
          <p:cNvSpPr txBox="1"/>
          <p:nvPr/>
        </p:nvSpPr>
        <p:spPr>
          <a:xfrm>
            <a:off x="4373354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20270F-41E1-196F-3D17-495714A9E2BF}"/>
              </a:ext>
            </a:extLst>
          </p:cNvPr>
          <p:cNvSpPr txBox="1"/>
          <p:nvPr/>
        </p:nvSpPr>
        <p:spPr>
          <a:xfrm>
            <a:off x="1593555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58EC592-211D-1708-906F-2DFE0B03D121}"/>
              </a:ext>
            </a:extLst>
          </p:cNvPr>
          <p:cNvSpPr txBox="1"/>
          <p:nvPr/>
        </p:nvSpPr>
        <p:spPr>
          <a:xfrm>
            <a:off x="4369817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7FEF1E0-00A0-4333-A650-EE3E66FB3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15" y="619477"/>
            <a:ext cx="4905310" cy="5619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4601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F0996-C717-6397-E789-46021A9B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5040912" cy="1097416"/>
          </a:xfrm>
        </p:spPr>
        <p:txBody>
          <a:bodyPr/>
          <a:lstStyle/>
          <a:p>
            <a:r>
              <a:rPr lang="pt-BR" dirty="0"/>
              <a:t>4. ANÁLISE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D7478E-B21E-6AC4-CC91-DA51EBC16525}"/>
              </a:ext>
            </a:extLst>
          </p:cNvPr>
          <p:cNvSpPr txBox="1"/>
          <p:nvPr/>
        </p:nvSpPr>
        <p:spPr>
          <a:xfrm>
            <a:off x="1641514" y="2576228"/>
            <a:ext cx="254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Tratamento de dados do DATASUS</a:t>
            </a:r>
            <a:endParaRPr lang="pt-BR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B3BBC6-E5AC-121F-1FD9-8FF18AD357C3}"/>
              </a:ext>
            </a:extLst>
          </p:cNvPr>
          <p:cNvSpPr txBox="1"/>
          <p:nvPr/>
        </p:nvSpPr>
        <p:spPr>
          <a:xfrm>
            <a:off x="4372990" y="2576228"/>
            <a:ext cx="2548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Normalização dos dados das regiões municipais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CF4215-643F-C939-FA17-0C2D81810214}"/>
              </a:ext>
            </a:extLst>
          </p:cNvPr>
          <p:cNvSpPr txBox="1"/>
          <p:nvPr/>
        </p:nvSpPr>
        <p:spPr>
          <a:xfrm>
            <a:off x="1641514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Esquema estrela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F6DFDF-E499-0CC8-6491-B006EDE2F857}"/>
              </a:ext>
            </a:extLst>
          </p:cNvPr>
          <p:cNvSpPr txBox="1"/>
          <p:nvPr/>
        </p:nvSpPr>
        <p:spPr>
          <a:xfrm>
            <a:off x="4369817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Relatórios gerados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2F66FF-1403-C398-3C26-A55EAE176B6F}"/>
              </a:ext>
            </a:extLst>
          </p:cNvPr>
          <p:cNvSpPr txBox="1"/>
          <p:nvPr/>
        </p:nvSpPr>
        <p:spPr>
          <a:xfrm>
            <a:off x="1593556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4D9738-5D7A-6022-E706-C79B3BDCCFA6}"/>
              </a:ext>
            </a:extLst>
          </p:cNvPr>
          <p:cNvSpPr txBox="1"/>
          <p:nvPr/>
        </p:nvSpPr>
        <p:spPr>
          <a:xfrm>
            <a:off x="4373354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20270F-41E1-196F-3D17-495714A9E2BF}"/>
              </a:ext>
            </a:extLst>
          </p:cNvPr>
          <p:cNvSpPr txBox="1"/>
          <p:nvPr/>
        </p:nvSpPr>
        <p:spPr>
          <a:xfrm>
            <a:off x="1593555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58EC592-211D-1708-906F-2DFE0B03D121}"/>
              </a:ext>
            </a:extLst>
          </p:cNvPr>
          <p:cNvSpPr txBox="1"/>
          <p:nvPr/>
        </p:nvSpPr>
        <p:spPr>
          <a:xfrm>
            <a:off x="4369817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E931BC-CDAA-B1F2-4EB9-47E9F0157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99" y="1667163"/>
            <a:ext cx="4924685" cy="36467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14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F0996-C717-6397-E789-46021A9B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5040912" cy="1097416"/>
          </a:xfrm>
        </p:spPr>
        <p:txBody>
          <a:bodyPr/>
          <a:lstStyle/>
          <a:p>
            <a:r>
              <a:rPr lang="pt-BR" dirty="0"/>
              <a:t>4. ANÁLISE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D7478E-B21E-6AC4-CC91-DA51EBC16525}"/>
              </a:ext>
            </a:extLst>
          </p:cNvPr>
          <p:cNvSpPr txBox="1"/>
          <p:nvPr/>
        </p:nvSpPr>
        <p:spPr>
          <a:xfrm>
            <a:off x="1641514" y="2576228"/>
            <a:ext cx="254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Tratamento de dados do DATASUS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B3BBC6-E5AC-121F-1FD9-8FF18AD357C3}"/>
              </a:ext>
            </a:extLst>
          </p:cNvPr>
          <p:cNvSpPr txBox="1"/>
          <p:nvPr/>
        </p:nvSpPr>
        <p:spPr>
          <a:xfrm>
            <a:off x="4372990" y="2576228"/>
            <a:ext cx="2548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Normalização dos dados das regiões municipais</a:t>
            </a:r>
            <a:endParaRPr lang="pt-BR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CF4215-643F-C939-FA17-0C2D81810214}"/>
              </a:ext>
            </a:extLst>
          </p:cNvPr>
          <p:cNvSpPr txBox="1"/>
          <p:nvPr/>
        </p:nvSpPr>
        <p:spPr>
          <a:xfrm>
            <a:off x="1641514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Esquema estrela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F6DFDF-E499-0CC8-6491-B006EDE2F857}"/>
              </a:ext>
            </a:extLst>
          </p:cNvPr>
          <p:cNvSpPr txBox="1"/>
          <p:nvPr/>
        </p:nvSpPr>
        <p:spPr>
          <a:xfrm>
            <a:off x="4369817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Relatórios gerados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2F66FF-1403-C398-3C26-A55EAE176B6F}"/>
              </a:ext>
            </a:extLst>
          </p:cNvPr>
          <p:cNvSpPr txBox="1"/>
          <p:nvPr/>
        </p:nvSpPr>
        <p:spPr>
          <a:xfrm>
            <a:off x="1593556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4D9738-5D7A-6022-E706-C79B3BDCCFA6}"/>
              </a:ext>
            </a:extLst>
          </p:cNvPr>
          <p:cNvSpPr txBox="1"/>
          <p:nvPr/>
        </p:nvSpPr>
        <p:spPr>
          <a:xfrm>
            <a:off x="4373354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20270F-41E1-196F-3D17-495714A9E2BF}"/>
              </a:ext>
            </a:extLst>
          </p:cNvPr>
          <p:cNvSpPr txBox="1"/>
          <p:nvPr/>
        </p:nvSpPr>
        <p:spPr>
          <a:xfrm>
            <a:off x="1593555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58EC592-211D-1708-906F-2DFE0B03D121}"/>
              </a:ext>
            </a:extLst>
          </p:cNvPr>
          <p:cNvSpPr txBox="1"/>
          <p:nvPr/>
        </p:nvSpPr>
        <p:spPr>
          <a:xfrm>
            <a:off x="4369817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3F0BF3-9D72-44E4-5C32-9A569F9AD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5357549"/>
            <a:ext cx="4911726" cy="11447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C9E7EA1-45CC-FCCD-84D9-ACD1AA46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739406"/>
            <a:ext cx="4898389" cy="3798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94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F0996-C717-6397-E789-46021A9B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5040912" cy="1097416"/>
          </a:xfrm>
        </p:spPr>
        <p:txBody>
          <a:bodyPr/>
          <a:lstStyle/>
          <a:p>
            <a:r>
              <a:rPr lang="pt-BR" dirty="0"/>
              <a:t>4. ANÁLISE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D7478E-B21E-6AC4-CC91-DA51EBC16525}"/>
              </a:ext>
            </a:extLst>
          </p:cNvPr>
          <p:cNvSpPr txBox="1"/>
          <p:nvPr/>
        </p:nvSpPr>
        <p:spPr>
          <a:xfrm>
            <a:off x="1641514" y="2576228"/>
            <a:ext cx="254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Tratamento de dados do DATASUS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B3BBC6-E5AC-121F-1FD9-8FF18AD357C3}"/>
              </a:ext>
            </a:extLst>
          </p:cNvPr>
          <p:cNvSpPr txBox="1"/>
          <p:nvPr/>
        </p:nvSpPr>
        <p:spPr>
          <a:xfrm>
            <a:off x="4372990" y="2576228"/>
            <a:ext cx="2548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Normalização dos dados das regiões municipais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CF4215-643F-C939-FA17-0C2D81810214}"/>
              </a:ext>
            </a:extLst>
          </p:cNvPr>
          <p:cNvSpPr txBox="1"/>
          <p:nvPr/>
        </p:nvSpPr>
        <p:spPr>
          <a:xfrm>
            <a:off x="1641514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Esquema estrela</a:t>
            </a:r>
            <a:endParaRPr lang="pt-BR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F6DFDF-E499-0CC8-6491-B006EDE2F857}"/>
              </a:ext>
            </a:extLst>
          </p:cNvPr>
          <p:cNvSpPr txBox="1"/>
          <p:nvPr/>
        </p:nvSpPr>
        <p:spPr>
          <a:xfrm>
            <a:off x="4369817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Relatórios gerados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2F66FF-1403-C398-3C26-A55EAE176B6F}"/>
              </a:ext>
            </a:extLst>
          </p:cNvPr>
          <p:cNvSpPr txBox="1"/>
          <p:nvPr/>
        </p:nvSpPr>
        <p:spPr>
          <a:xfrm>
            <a:off x="1593556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4D9738-5D7A-6022-E706-C79B3BDCCFA6}"/>
              </a:ext>
            </a:extLst>
          </p:cNvPr>
          <p:cNvSpPr txBox="1"/>
          <p:nvPr/>
        </p:nvSpPr>
        <p:spPr>
          <a:xfrm>
            <a:off x="4373354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20270F-41E1-196F-3D17-495714A9E2BF}"/>
              </a:ext>
            </a:extLst>
          </p:cNvPr>
          <p:cNvSpPr txBox="1"/>
          <p:nvPr/>
        </p:nvSpPr>
        <p:spPr>
          <a:xfrm>
            <a:off x="1593555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58EC592-211D-1708-906F-2DFE0B03D121}"/>
              </a:ext>
            </a:extLst>
          </p:cNvPr>
          <p:cNvSpPr txBox="1"/>
          <p:nvPr/>
        </p:nvSpPr>
        <p:spPr>
          <a:xfrm>
            <a:off x="4369817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EFBDE4-9134-4E6A-1EE4-A735B56F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1753653"/>
            <a:ext cx="4904157" cy="36396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10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3CA5F8C-E239-A999-618E-24EF4042DB90}"/>
              </a:ext>
            </a:extLst>
          </p:cNvPr>
          <p:cNvSpPr txBox="1"/>
          <p:nvPr/>
        </p:nvSpPr>
        <p:spPr>
          <a:xfrm>
            <a:off x="1569492" y="941696"/>
            <a:ext cx="308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21409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SUMÁRIO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C7F787-8D73-3BC1-6398-D9DEE328213C}"/>
              </a:ext>
            </a:extLst>
          </p:cNvPr>
          <p:cNvSpPr txBox="1"/>
          <p:nvPr/>
        </p:nvSpPr>
        <p:spPr>
          <a:xfrm>
            <a:off x="1569492" y="1588027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i="1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9B97C6-1F20-BF27-649A-46AF559465E1}"/>
              </a:ext>
            </a:extLst>
          </p:cNvPr>
          <p:cNvSpPr txBox="1"/>
          <p:nvPr/>
        </p:nvSpPr>
        <p:spPr>
          <a:xfrm>
            <a:off x="1569493" y="2357468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i="1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AB2C54-1F20-129E-D2D9-291171E59212}"/>
              </a:ext>
            </a:extLst>
          </p:cNvPr>
          <p:cNvSpPr txBox="1"/>
          <p:nvPr/>
        </p:nvSpPr>
        <p:spPr>
          <a:xfrm>
            <a:off x="1569492" y="3126909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i="1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788E46-E8C4-693B-7840-A270E11014AD}"/>
              </a:ext>
            </a:extLst>
          </p:cNvPr>
          <p:cNvSpPr txBox="1"/>
          <p:nvPr/>
        </p:nvSpPr>
        <p:spPr>
          <a:xfrm>
            <a:off x="1569492" y="3896350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i="1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3279E5-514A-C2B2-9331-898AE8FF8C25}"/>
              </a:ext>
            </a:extLst>
          </p:cNvPr>
          <p:cNvSpPr txBox="1"/>
          <p:nvPr/>
        </p:nvSpPr>
        <p:spPr>
          <a:xfrm>
            <a:off x="2129046" y="1877211"/>
            <a:ext cx="343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FBCD84-7F24-57D5-783F-FE855774163D}"/>
              </a:ext>
            </a:extLst>
          </p:cNvPr>
          <p:cNvSpPr txBox="1"/>
          <p:nvPr/>
        </p:nvSpPr>
        <p:spPr>
          <a:xfrm>
            <a:off x="2129048" y="2631373"/>
            <a:ext cx="343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Fundamentação Teórica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9B2321E-502C-6247-A1AE-EDC52A2CBE8C}"/>
              </a:ext>
            </a:extLst>
          </p:cNvPr>
          <p:cNvSpPr txBox="1"/>
          <p:nvPr/>
        </p:nvSpPr>
        <p:spPr>
          <a:xfrm>
            <a:off x="2129047" y="3397588"/>
            <a:ext cx="343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Metodologia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B747D47-C9AC-E2A3-5437-83F0488AB751}"/>
              </a:ext>
            </a:extLst>
          </p:cNvPr>
          <p:cNvSpPr txBox="1"/>
          <p:nvPr/>
        </p:nvSpPr>
        <p:spPr>
          <a:xfrm>
            <a:off x="2129046" y="4160680"/>
            <a:ext cx="343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Análise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71C3070-F19D-A2AB-1806-BC2C98910FA7}"/>
              </a:ext>
            </a:extLst>
          </p:cNvPr>
          <p:cNvSpPr txBox="1"/>
          <p:nvPr/>
        </p:nvSpPr>
        <p:spPr>
          <a:xfrm>
            <a:off x="1569492" y="466874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i="1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5.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7C97FE-C47E-C47D-7F24-D1A4D6F4AE08}"/>
              </a:ext>
            </a:extLst>
          </p:cNvPr>
          <p:cNvSpPr txBox="1"/>
          <p:nvPr/>
        </p:nvSpPr>
        <p:spPr>
          <a:xfrm>
            <a:off x="2129046" y="4933075"/>
            <a:ext cx="343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Resultados Alcançados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7A56C86-3F37-815A-5E18-B7E1AD20B95D}"/>
              </a:ext>
            </a:extLst>
          </p:cNvPr>
          <p:cNvSpPr txBox="1"/>
          <p:nvPr/>
        </p:nvSpPr>
        <p:spPr>
          <a:xfrm>
            <a:off x="1569492" y="5425750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i="1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6.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82B49A8-9C03-9B49-BC8B-B579BDF6A2D8}"/>
              </a:ext>
            </a:extLst>
          </p:cNvPr>
          <p:cNvSpPr txBox="1"/>
          <p:nvPr/>
        </p:nvSpPr>
        <p:spPr>
          <a:xfrm>
            <a:off x="2129046" y="5690080"/>
            <a:ext cx="343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91672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A79DF6B-886E-A2CF-1ED8-BB06F3EA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203" y="1097296"/>
            <a:ext cx="4921020" cy="47629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0AF0996-C717-6397-E789-46021A9B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5040912" cy="1097416"/>
          </a:xfrm>
        </p:spPr>
        <p:txBody>
          <a:bodyPr/>
          <a:lstStyle/>
          <a:p>
            <a:r>
              <a:rPr lang="pt-BR" dirty="0"/>
              <a:t>4. ANÁLISE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D7478E-B21E-6AC4-CC91-DA51EBC16525}"/>
              </a:ext>
            </a:extLst>
          </p:cNvPr>
          <p:cNvSpPr txBox="1"/>
          <p:nvPr/>
        </p:nvSpPr>
        <p:spPr>
          <a:xfrm>
            <a:off x="1641514" y="2576228"/>
            <a:ext cx="254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Tratamento de dados do DATASUS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B3BBC6-E5AC-121F-1FD9-8FF18AD357C3}"/>
              </a:ext>
            </a:extLst>
          </p:cNvPr>
          <p:cNvSpPr txBox="1"/>
          <p:nvPr/>
        </p:nvSpPr>
        <p:spPr>
          <a:xfrm>
            <a:off x="4372990" y="2576228"/>
            <a:ext cx="2548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Normalização dos dados das regiões municipais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CF4215-643F-C939-FA17-0C2D81810214}"/>
              </a:ext>
            </a:extLst>
          </p:cNvPr>
          <p:cNvSpPr txBox="1"/>
          <p:nvPr/>
        </p:nvSpPr>
        <p:spPr>
          <a:xfrm>
            <a:off x="1641514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Esquema estrela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F6DFDF-E499-0CC8-6491-B006EDE2F857}"/>
              </a:ext>
            </a:extLst>
          </p:cNvPr>
          <p:cNvSpPr txBox="1"/>
          <p:nvPr/>
        </p:nvSpPr>
        <p:spPr>
          <a:xfrm>
            <a:off x="4369817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Relatórios gerados</a:t>
            </a:r>
            <a:endParaRPr lang="pt-BR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2F66FF-1403-C398-3C26-A55EAE176B6F}"/>
              </a:ext>
            </a:extLst>
          </p:cNvPr>
          <p:cNvSpPr txBox="1"/>
          <p:nvPr/>
        </p:nvSpPr>
        <p:spPr>
          <a:xfrm>
            <a:off x="1593556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4D9738-5D7A-6022-E706-C79B3BDCCFA6}"/>
              </a:ext>
            </a:extLst>
          </p:cNvPr>
          <p:cNvSpPr txBox="1"/>
          <p:nvPr/>
        </p:nvSpPr>
        <p:spPr>
          <a:xfrm>
            <a:off x="4373354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20270F-41E1-196F-3D17-495714A9E2BF}"/>
              </a:ext>
            </a:extLst>
          </p:cNvPr>
          <p:cNvSpPr txBox="1"/>
          <p:nvPr/>
        </p:nvSpPr>
        <p:spPr>
          <a:xfrm>
            <a:off x="1593555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58EC592-211D-1708-906F-2DFE0B03D121}"/>
              </a:ext>
            </a:extLst>
          </p:cNvPr>
          <p:cNvSpPr txBox="1"/>
          <p:nvPr/>
        </p:nvSpPr>
        <p:spPr>
          <a:xfrm>
            <a:off x="4369817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601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F0996-C717-6397-E789-46021A9B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5040912" cy="1097416"/>
          </a:xfrm>
        </p:spPr>
        <p:txBody>
          <a:bodyPr/>
          <a:lstStyle/>
          <a:p>
            <a:r>
              <a:rPr lang="pt-BR" dirty="0"/>
              <a:t>4. ANÁLISE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D7478E-B21E-6AC4-CC91-DA51EBC16525}"/>
              </a:ext>
            </a:extLst>
          </p:cNvPr>
          <p:cNvSpPr txBox="1"/>
          <p:nvPr/>
        </p:nvSpPr>
        <p:spPr>
          <a:xfrm>
            <a:off x="1641514" y="2576228"/>
            <a:ext cx="254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Tratamento de dados do DATASUS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B3BBC6-E5AC-121F-1FD9-8FF18AD357C3}"/>
              </a:ext>
            </a:extLst>
          </p:cNvPr>
          <p:cNvSpPr txBox="1"/>
          <p:nvPr/>
        </p:nvSpPr>
        <p:spPr>
          <a:xfrm>
            <a:off x="4372990" y="2576228"/>
            <a:ext cx="2548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Normalização dos dados das regiões municipais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CF4215-643F-C939-FA17-0C2D81810214}"/>
              </a:ext>
            </a:extLst>
          </p:cNvPr>
          <p:cNvSpPr txBox="1"/>
          <p:nvPr/>
        </p:nvSpPr>
        <p:spPr>
          <a:xfrm>
            <a:off x="1641514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Esquema estrela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F6DFDF-E499-0CC8-6491-B006EDE2F857}"/>
              </a:ext>
            </a:extLst>
          </p:cNvPr>
          <p:cNvSpPr txBox="1"/>
          <p:nvPr/>
        </p:nvSpPr>
        <p:spPr>
          <a:xfrm>
            <a:off x="4369817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Relatórios gerados</a:t>
            </a:r>
            <a:endParaRPr lang="pt-BR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2F66FF-1403-C398-3C26-A55EAE176B6F}"/>
              </a:ext>
            </a:extLst>
          </p:cNvPr>
          <p:cNvSpPr txBox="1"/>
          <p:nvPr/>
        </p:nvSpPr>
        <p:spPr>
          <a:xfrm>
            <a:off x="1593556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4D9738-5D7A-6022-E706-C79B3BDCCFA6}"/>
              </a:ext>
            </a:extLst>
          </p:cNvPr>
          <p:cNvSpPr txBox="1"/>
          <p:nvPr/>
        </p:nvSpPr>
        <p:spPr>
          <a:xfrm>
            <a:off x="4373354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20270F-41E1-196F-3D17-495714A9E2BF}"/>
              </a:ext>
            </a:extLst>
          </p:cNvPr>
          <p:cNvSpPr txBox="1"/>
          <p:nvPr/>
        </p:nvSpPr>
        <p:spPr>
          <a:xfrm>
            <a:off x="1593555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58EC592-211D-1708-906F-2DFE0B03D121}"/>
              </a:ext>
            </a:extLst>
          </p:cNvPr>
          <p:cNvSpPr txBox="1"/>
          <p:nvPr/>
        </p:nvSpPr>
        <p:spPr>
          <a:xfrm>
            <a:off x="4369817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1FB44F-6E84-BA8D-0E0B-64F490221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855" y="1032755"/>
            <a:ext cx="4883365" cy="4933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07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F0996-C717-6397-E789-46021A9B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5040912" cy="1097416"/>
          </a:xfrm>
        </p:spPr>
        <p:txBody>
          <a:bodyPr/>
          <a:lstStyle/>
          <a:p>
            <a:r>
              <a:rPr lang="pt-BR" dirty="0"/>
              <a:t>4. ANÁLISE DE DADOS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D7478E-B21E-6AC4-CC91-DA51EBC16525}"/>
              </a:ext>
            </a:extLst>
          </p:cNvPr>
          <p:cNvSpPr txBox="1"/>
          <p:nvPr/>
        </p:nvSpPr>
        <p:spPr>
          <a:xfrm>
            <a:off x="1641514" y="2576228"/>
            <a:ext cx="254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Tratamento de dados do DATASUS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B3BBC6-E5AC-121F-1FD9-8FF18AD357C3}"/>
              </a:ext>
            </a:extLst>
          </p:cNvPr>
          <p:cNvSpPr txBox="1"/>
          <p:nvPr/>
        </p:nvSpPr>
        <p:spPr>
          <a:xfrm>
            <a:off x="4372990" y="2576228"/>
            <a:ext cx="2548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Normalização dos dados das regiões municipais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CF4215-643F-C939-FA17-0C2D81810214}"/>
              </a:ext>
            </a:extLst>
          </p:cNvPr>
          <p:cNvSpPr txBox="1"/>
          <p:nvPr/>
        </p:nvSpPr>
        <p:spPr>
          <a:xfrm>
            <a:off x="1641514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Esquema estrela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F6DFDF-E499-0CC8-6491-B006EDE2F857}"/>
              </a:ext>
            </a:extLst>
          </p:cNvPr>
          <p:cNvSpPr txBox="1"/>
          <p:nvPr/>
        </p:nvSpPr>
        <p:spPr>
          <a:xfrm>
            <a:off x="4369817" y="441305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Relatórios gerados</a:t>
            </a:r>
            <a:endParaRPr lang="pt-BR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2F66FF-1403-C398-3C26-A55EAE176B6F}"/>
              </a:ext>
            </a:extLst>
          </p:cNvPr>
          <p:cNvSpPr txBox="1"/>
          <p:nvPr/>
        </p:nvSpPr>
        <p:spPr>
          <a:xfrm>
            <a:off x="1593556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4D9738-5D7A-6022-E706-C79B3BDCCFA6}"/>
              </a:ext>
            </a:extLst>
          </p:cNvPr>
          <p:cNvSpPr txBox="1"/>
          <p:nvPr/>
        </p:nvSpPr>
        <p:spPr>
          <a:xfrm>
            <a:off x="4373354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20270F-41E1-196F-3D17-495714A9E2BF}"/>
              </a:ext>
            </a:extLst>
          </p:cNvPr>
          <p:cNvSpPr txBox="1"/>
          <p:nvPr/>
        </p:nvSpPr>
        <p:spPr>
          <a:xfrm>
            <a:off x="1593555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>
                    <a:lumMod val="6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58EC592-211D-1708-906F-2DFE0B03D121}"/>
              </a:ext>
            </a:extLst>
          </p:cNvPr>
          <p:cNvSpPr txBox="1"/>
          <p:nvPr/>
        </p:nvSpPr>
        <p:spPr>
          <a:xfrm>
            <a:off x="4369817" y="3749934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02A6E7-F764-8B2C-2B4C-36F32F9B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13" y="1356329"/>
            <a:ext cx="4866022" cy="3732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30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Uma imagem contendo no interior, pessoa, em pé, bagagem&#10;&#10;Descrição gerada automaticamente">
            <a:extLst>
              <a:ext uri="{FF2B5EF4-FFF2-40B4-BE49-F238E27FC236}">
                <a16:creationId xmlns:a16="http://schemas.microsoft.com/office/drawing/2014/main" id="{4EEF23D6-6AB0-AD12-9141-2E40A9AE22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3" b="41977"/>
          <a:stretch/>
        </p:blipFill>
        <p:spPr>
          <a:xfrm>
            <a:off x="5557838" y="231775"/>
            <a:ext cx="6400800" cy="1581150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7B235C9-D5DC-9668-9D38-12B8E76AF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176" y="738951"/>
            <a:ext cx="3339725" cy="566797"/>
          </a:xfrm>
        </p:spPr>
        <p:txBody>
          <a:bodyPr/>
          <a:lstStyle/>
          <a:p>
            <a:r>
              <a:rPr lang="pt-BR" dirty="0"/>
              <a:t>5. RESULTADOS ALCANÇADOS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115744-B547-E5E9-36C3-1EA519B0F712}"/>
              </a:ext>
            </a:extLst>
          </p:cNvPr>
          <p:cNvSpPr txBox="1"/>
          <p:nvPr/>
        </p:nvSpPr>
        <p:spPr>
          <a:xfrm>
            <a:off x="1737201" y="3826228"/>
            <a:ext cx="2548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Comparar os dados de cada uma das regiões, com a grandeza média do município.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03E8D28-CCC8-B090-E743-6E7009AAFD8A}"/>
              </a:ext>
            </a:extLst>
          </p:cNvPr>
          <p:cNvSpPr txBox="1"/>
          <p:nvPr/>
        </p:nvSpPr>
        <p:spPr>
          <a:xfrm>
            <a:off x="5358409" y="3826228"/>
            <a:ext cx="2548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Facilitar a leitura e entendimento das comparações entre as grandezas.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3D2FA2-B1DB-52F6-0DEC-08BF7A5DBE75}"/>
              </a:ext>
            </a:extLst>
          </p:cNvPr>
          <p:cNvSpPr txBox="1"/>
          <p:nvPr/>
        </p:nvSpPr>
        <p:spPr>
          <a:xfrm>
            <a:off x="8906211" y="3826228"/>
            <a:ext cx="2548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Mostrar a distribuição das informações por região.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6FA769A-7CF8-17E7-254C-DB676C91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9724" y="3118445"/>
            <a:ext cx="523914" cy="58780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10E2729-62BD-2C1F-D4DE-465CADB35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8902" y="3118445"/>
            <a:ext cx="647438" cy="58780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4F8210B4-98AD-BCBE-67EC-5FDBBEAF8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6837" y="3209925"/>
            <a:ext cx="618839" cy="4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07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561D8BB-358B-A4FA-706E-5B88E6E3E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60" y="3477431"/>
            <a:ext cx="4868862" cy="274420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6319C7-39D9-47E3-73E1-D82DA2270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34" y="668338"/>
            <a:ext cx="4311462" cy="780900"/>
          </a:xfrm>
        </p:spPr>
        <p:txBody>
          <a:bodyPr/>
          <a:lstStyle/>
          <a:p>
            <a:r>
              <a:rPr lang="pt-BR" dirty="0">
                <a:latin typeface="Roboto"/>
                <a:ea typeface="Roboto"/>
                <a:cs typeface="Roboto"/>
              </a:rPr>
              <a:t>6. CONCLUSÃO</a:t>
            </a:r>
            <a:endParaRPr lang="pt-BR" dirty="0">
              <a:cs typeface="Roboto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B20D9F-366F-995D-9B09-446379FE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34" y="1431985"/>
            <a:ext cx="4311462" cy="47576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000" dirty="0"/>
              <a:t>	Toda essa compreensão é facilitada por técnicas, abordagens e ferramentas previstas na ciência de dados, facilitando a visualização e interpretação das informações.</a:t>
            </a:r>
          </a:p>
          <a:p>
            <a:pPr marL="0" indent="0" algn="just">
              <a:buNone/>
            </a:pPr>
            <a:r>
              <a:rPr lang="pt-BR" sz="2000" dirty="0"/>
              <a:t>	Esses achados evidenciam a necessidade de intervenções específicas para equilibrar a oferta de serviços de saúde em Porto Alegre e destacam a importância de um sistema de monitoramento eficaz para apoiar políticas públicas mais equitativas e eficientes, fornecendo uma base sólida para futuros estudos e ações voltadas à melhoria dos indicadores de saúde urbana na cidade.</a:t>
            </a:r>
          </a:p>
          <a:p>
            <a:pPr marL="0" indent="0" algn="just">
              <a:buNone/>
            </a:pPr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573FDF-8DFD-B92E-388D-1D755A5FF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59" y="668337"/>
            <a:ext cx="4868862" cy="28090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65560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F0996-C717-6397-E789-46021A9B8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5160192" cy="1097416"/>
          </a:xfrm>
        </p:spPr>
        <p:txBody>
          <a:bodyPr>
            <a:normAutofit/>
          </a:bodyPr>
          <a:lstStyle/>
          <a:p>
            <a:r>
              <a:rPr lang="pt-BR" dirty="0"/>
              <a:t>IMPLICAÇÕES</a:t>
            </a:r>
            <a:br>
              <a:rPr lang="pt-BR" dirty="0"/>
            </a:br>
            <a:r>
              <a:rPr lang="pt-BR" dirty="0"/>
              <a:t>E TRABALHOS FUTUROS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577249-E49F-5756-D443-49669AA6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946" y="2011708"/>
            <a:ext cx="6268579" cy="444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9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C29D6-0655-ACA3-5DE9-6C7ED4FA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532219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176FF-369B-40BA-DB19-A80F0D4E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 INTRODUÇÃO</a:t>
            </a:r>
          </a:p>
        </p:txBody>
      </p:sp>
      <p:pic>
        <p:nvPicPr>
          <p:cNvPr id="6" name="Espaço Reservado para Imagem 5" descr="Placa de letreiro afixada em fachada de loja com letreiro sobre a grama&#10;&#10;Descrição gerada automaticamente">
            <a:extLst>
              <a:ext uri="{FF2B5EF4-FFF2-40B4-BE49-F238E27FC236}">
                <a16:creationId xmlns:a16="http://schemas.microsoft.com/office/drawing/2014/main" id="{A1E0CB35-B203-C70E-F843-334849DF3E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6" r="234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079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2907312" cy="1097416"/>
          </a:xfrm>
        </p:spPr>
        <p:txBody>
          <a:bodyPr/>
          <a:lstStyle/>
          <a:p>
            <a:r>
              <a:rPr lang="pt-BR" dirty="0"/>
              <a:t>1. 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7C0623-3B0E-D8E9-0F70-4BFE9C87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821" y="4432495"/>
            <a:ext cx="2501356" cy="1874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/>
              <a:t>OMS (</a:t>
            </a:r>
            <a:r>
              <a:rPr lang="pt-BR" sz="1200" i="1" dirty="0"/>
              <a:t>Healthy Cities Vision</a:t>
            </a:r>
            <a:r>
              <a:rPr lang="pt-BR" sz="1200" dirty="0"/>
              <a:t>, 2024), </a:t>
            </a:r>
          </a:p>
          <a:p>
            <a:pPr marL="400050" lvl="1" indent="0" algn="just">
              <a:buNone/>
            </a:pPr>
            <a:r>
              <a:rPr lang="pt-BR" sz="800" dirty="0"/>
              <a:t>Projeto Cidades Saudáveis defende políticas e planejamento de saúde abrangentes e sistemáticos, com foco na necessidade de abordar as disparidades de saúde e a pobreza urbana, os requisitos de grupos vulneráveis, governança por meio da participação e considera que saúde é influenciada por fatores sociais, econômicos e ambientais, onde uma das necessidades é o desenvolvimento de um perfil de saúde abrangente da cidade.</a:t>
            </a:r>
          </a:p>
          <a:p>
            <a:pPr marL="0" indent="0">
              <a:buNone/>
            </a:pPr>
            <a:endParaRPr lang="pt-BR" sz="1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254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Projeto Cidades Saudáveis defende políticas e planejamento de saúde abrangentes e sistemáticos.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3DA980-DD88-00E0-9DE9-17CA6FA5D22D}"/>
              </a:ext>
            </a:extLst>
          </p:cNvPr>
          <p:cNvSpPr txBox="1"/>
          <p:nvPr/>
        </p:nvSpPr>
        <p:spPr>
          <a:xfrm>
            <a:off x="8926160" y="1689055"/>
            <a:ext cx="2548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Como Porto Alegre pode usar ciência de dados para medir a disponibilidade e a acessibilidade.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2548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Desenvolver um protótipo utilizando ciência de dados para monitorar a disponibilidade dos estabelecimentos de saúde em Porto Alegre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29AB21C-451B-A6B0-F6AB-E3FB25E4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7475" y="981272"/>
            <a:ext cx="523914" cy="58780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1773327-ACA7-B2D3-4323-4B4C845BD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6653" y="981272"/>
            <a:ext cx="647438" cy="58780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316464F-BD5B-365E-D71F-837DDE4CF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6227" y="3813978"/>
            <a:ext cx="618839" cy="4391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E465F3-4313-B23A-95A4-47C220E4754B}"/>
              </a:ext>
            </a:extLst>
          </p:cNvPr>
          <p:cNvSpPr txBox="1"/>
          <p:nvPr/>
        </p:nvSpPr>
        <p:spPr>
          <a:xfrm>
            <a:off x="8898923" y="4430281"/>
            <a:ext cx="254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Desenvolver um protótipo que apoie os objetivos do </a:t>
            </a:r>
            <a:r>
              <a:rPr lang="pt-BR" i="1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Healthy Cities Program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 o ODS 3, relacionados à saúde. 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E6CB8A4-6908-7750-B26A-EF582844F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2361" y="3811689"/>
            <a:ext cx="618839" cy="4414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9" y="950389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5BD731-B07A-70E3-6B86-13BDFC8A9142}"/>
              </a:ext>
            </a:extLst>
          </p:cNvPr>
          <p:cNvSpPr txBox="1"/>
          <p:nvPr/>
        </p:nvSpPr>
        <p:spPr>
          <a:xfrm>
            <a:off x="9674091" y="95039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PROBLEMA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6" y="3752481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OBJETIVOS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7DBAB1-6B3B-7976-175E-B8A9E192B67E}"/>
              </a:ext>
            </a:extLst>
          </p:cNvPr>
          <p:cNvSpPr txBox="1"/>
          <p:nvPr/>
        </p:nvSpPr>
        <p:spPr>
          <a:xfrm>
            <a:off x="9562600" y="3752481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JUSTIFICATIVA</a:t>
            </a:r>
          </a:p>
        </p:txBody>
      </p:sp>
      <p:pic>
        <p:nvPicPr>
          <p:cNvPr id="1026" name="Picture 2" descr="How to develop and sustain healthy cities in 20 steps">
            <a:extLst>
              <a:ext uri="{FF2B5EF4-FFF2-40B4-BE49-F238E27FC236}">
                <a16:creationId xmlns:a16="http://schemas.microsoft.com/office/drawing/2014/main" id="{5B2F1CB6-736B-99A7-4FE6-D9DC716C6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836" y="1685556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527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1" y="739406"/>
            <a:ext cx="2881912" cy="1097416"/>
          </a:xfrm>
        </p:spPr>
        <p:txBody>
          <a:bodyPr/>
          <a:lstStyle/>
          <a:p>
            <a:r>
              <a:rPr lang="pt-BR" dirty="0"/>
              <a:t>1. 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7C0623-3B0E-D8E9-0F70-4BFE9C87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821" y="4432495"/>
            <a:ext cx="2501356" cy="1874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OMS (</a:t>
            </a:r>
            <a:r>
              <a:rPr lang="en-US" sz="1200" i="1" dirty="0"/>
              <a:t>What is a healthy city?</a:t>
            </a:r>
            <a:r>
              <a:rPr lang="en-US" sz="1200" dirty="0"/>
              <a:t>, 2024),</a:t>
            </a:r>
            <a:r>
              <a:rPr lang="pt-BR" sz="1200" dirty="0"/>
              <a:t> </a:t>
            </a:r>
          </a:p>
          <a:p>
            <a:pPr marL="400050" lvl="1" indent="0" algn="just">
              <a:buNone/>
            </a:pPr>
            <a:r>
              <a:rPr lang="pt-BR" sz="800" dirty="0"/>
              <a:t>O perfil de uma </a:t>
            </a:r>
            <a:r>
              <a:rPr lang="pt-BR" sz="800" i="1" dirty="0"/>
              <a:t>Healthy City</a:t>
            </a:r>
            <a:r>
              <a:rPr lang="pt-BR" sz="800" dirty="0"/>
              <a:t>, um dos primeiros passos que as cidades dão no Projeto Cidades Saudáveis da OMS é desenvolver um perfil de saúde abrangente da cidade, um relatório de saúde pública que descreva a saúde da população da cidade, reunindo as principais informações sobre saúde e seus determinantes na cidade e interpretar e analisar as informações.</a:t>
            </a:r>
          </a:p>
          <a:p>
            <a:pPr marL="0" indent="0">
              <a:buNone/>
            </a:pPr>
            <a:endParaRPr lang="pt-BR" sz="1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254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Projeto Cidades Saudáveis defende políticas e planejamento de saúde abrangentes e sistemáticos.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3DA980-DD88-00E0-9DE9-17CA6FA5D22D}"/>
              </a:ext>
            </a:extLst>
          </p:cNvPr>
          <p:cNvSpPr txBox="1"/>
          <p:nvPr/>
        </p:nvSpPr>
        <p:spPr>
          <a:xfrm>
            <a:off x="8926160" y="1689055"/>
            <a:ext cx="2548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Como Porto Alegre pode usar ciência de dados para medir a disponibilidade e a acessibilidade.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2548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Desenvolver um protótipo utilizando ciência de dados para monitorar a disponibilidade dos estabelecimentos de saúde em Porto Alegre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29AB21C-451B-A6B0-F6AB-E3FB25E4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7475" y="981272"/>
            <a:ext cx="523914" cy="58780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1773327-ACA7-B2D3-4323-4B4C845BD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6653" y="981272"/>
            <a:ext cx="647438" cy="58780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316464F-BD5B-365E-D71F-837DDE4CF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6227" y="3813978"/>
            <a:ext cx="618839" cy="4391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E465F3-4313-B23A-95A4-47C220E4754B}"/>
              </a:ext>
            </a:extLst>
          </p:cNvPr>
          <p:cNvSpPr txBox="1"/>
          <p:nvPr/>
        </p:nvSpPr>
        <p:spPr>
          <a:xfrm>
            <a:off x="8898923" y="4430281"/>
            <a:ext cx="254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Desenvolver um protótipo que apoie os objetivos do Healthy Cities Program e o ODS 3, relacionados à saúde. 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E6CB8A4-6908-7750-B26A-EF582844F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2361" y="3811689"/>
            <a:ext cx="618839" cy="4414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9" y="950389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5BD731-B07A-70E3-6B86-13BDFC8A9142}"/>
              </a:ext>
            </a:extLst>
          </p:cNvPr>
          <p:cNvSpPr txBox="1"/>
          <p:nvPr/>
        </p:nvSpPr>
        <p:spPr>
          <a:xfrm>
            <a:off x="9674091" y="95039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PROBLEMA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6" y="3752481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OBJETIVOS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7DBAB1-6B3B-7976-175E-B8A9E192B67E}"/>
              </a:ext>
            </a:extLst>
          </p:cNvPr>
          <p:cNvSpPr txBox="1"/>
          <p:nvPr/>
        </p:nvSpPr>
        <p:spPr>
          <a:xfrm>
            <a:off x="9562600" y="3752481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JUSTIFICATIVA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5AE7483-C742-144B-6865-035A68D61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7947" y="1569078"/>
            <a:ext cx="2081103" cy="248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4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0" y="739406"/>
            <a:ext cx="2915779" cy="1097416"/>
          </a:xfrm>
        </p:spPr>
        <p:txBody>
          <a:bodyPr/>
          <a:lstStyle/>
          <a:p>
            <a:r>
              <a:rPr lang="pt-BR" dirty="0"/>
              <a:t>1. INTRODUÇÃO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254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Projeto Cidades Saudáveis defende políticas e planejamento de saúde abrangentes e sistemáticos.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3DA980-DD88-00E0-9DE9-17CA6FA5D22D}"/>
              </a:ext>
            </a:extLst>
          </p:cNvPr>
          <p:cNvSpPr txBox="1"/>
          <p:nvPr/>
        </p:nvSpPr>
        <p:spPr>
          <a:xfrm>
            <a:off x="8926160" y="1689055"/>
            <a:ext cx="2548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Como Porto Alegre pode usar ciência de dados para medir a disponibilidade e a acessibilidade.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2548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Desenvolver um protótipo utilizando ciência de dados para monitorar a disponibilidade dos estabelecimentos de saúde em Porto Alegre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29AB21C-451B-A6B0-F6AB-E3FB25E4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7475" y="981272"/>
            <a:ext cx="523914" cy="58780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1773327-ACA7-B2D3-4323-4B4C845BD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6653" y="981272"/>
            <a:ext cx="647438" cy="58780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316464F-BD5B-365E-D71F-837DDE4CF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6227" y="3813978"/>
            <a:ext cx="618839" cy="4391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E465F3-4313-B23A-95A4-47C220E4754B}"/>
              </a:ext>
            </a:extLst>
          </p:cNvPr>
          <p:cNvSpPr txBox="1"/>
          <p:nvPr/>
        </p:nvSpPr>
        <p:spPr>
          <a:xfrm>
            <a:off x="8898923" y="4430281"/>
            <a:ext cx="254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Desenvolver um protótipo que apoie os objetivos do Healthy Cities Program e o ODS 3, relacionados à saúde. 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E6CB8A4-6908-7750-B26A-EF582844F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2361" y="3811689"/>
            <a:ext cx="618839" cy="4414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9" y="950389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5BD731-B07A-70E3-6B86-13BDFC8A9142}"/>
              </a:ext>
            </a:extLst>
          </p:cNvPr>
          <p:cNvSpPr txBox="1"/>
          <p:nvPr/>
        </p:nvSpPr>
        <p:spPr>
          <a:xfrm>
            <a:off x="9674091" y="95039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PROBLEMA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6" y="3752481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OBJETIVOS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7DBAB1-6B3B-7976-175E-B8A9E192B67E}"/>
              </a:ext>
            </a:extLst>
          </p:cNvPr>
          <p:cNvSpPr txBox="1"/>
          <p:nvPr/>
        </p:nvSpPr>
        <p:spPr>
          <a:xfrm>
            <a:off x="9562600" y="3752481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JUSTIFICATIVA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66744A6-31AD-47B1-6836-0584497AA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5175" y="1569078"/>
            <a:ext cx="2764002" cy="24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3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20" y="739406"/>
            <a:ext cx="2890379" cy="1097416"/>
          </a:xfrm>
        </p:spPr>
        <p:txBody>
          <a:bodyPr/>
          <a:lstStyle/>
          <a:p>
            <a:r>
              <a:rPr lang="pt-BR" dirty="0"/>
              <a:t>1. 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7C0623-3B0E-D8E9-0F70-4BFE9C87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821" y="4432495"/>
            <a:ext cx="2501356" cy="1874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/>
              <a:t>Rodrigues J (2018) aponta que,</a:t>
            </a:r>
          </a:p>
          <a:p>
            <a:pPr marL="400050" lvl="1" indent="0" algn="just">
              <a:buNone/>
            </a:pPr>
            <a:r>
              <a:rPr lang="pt-BR" sz="800" dirty="0"/>
              <a:t>Os dados, compilados e analisados ​​com a equidade na saúde no topo da agenda, são importantes para identificar problemas, alocar recursos e direcionar intervenções para aqueles que mais precisam deles.</a:t>
            </a:r>
          </a:p>
          <a:p>
            <a:pPr marL="0" indent="0">
              <a:buNone/>
            </a:pPr>
            <a:endParaRPr lang="pt-BR" sz="12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254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Projeto Cidades Saudáveis defende políticas e planejamento de saúde abrangentes e sistemáticos.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3DA980-DD88-00E0-9DE9-17CA6FA5D22D}"/>
              </a:ext>
            </a:extLst>
          </p:cNvPr>
          <p:cNvSpPr txBox="1"/>
          <p:nvPr/>
        </p:nvSpPr>
        <p:spPr>
          <a:xfrm>
            <a:off x="8926160" y="1689055"/>
            <a:ext cx="2548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Como Porto Alegre pode usar ciência de dados para medir a disponibilidade e a acessibilidade.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2548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Desenvolver um protótipo utilizando ciência de dados para monitorar a disponibilidade dos estabelecimentos de saúde em Porto Alegre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29AB21C-451B-A6B0-F6AB-E3FB25E44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7475" y="981272"/>
            <a:ext cx="523914" cy="58780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1773327-ACA7-B2D3-4323-4B4C845BD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6653" y="981272"/>
            <a:ext cx="647438" cy="58780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316464F-BD5B-365E-D71F-837DDE4CF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6227" y="3813978"/>
            <a:ext cx="618839" cy="4391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5E465F3-4313-B23A-95A4-47C220E4754B}"/>
              </a:ext>
            </a:extLst>
          </p:cNvPr>
          <p:cNvSpPr txBox="1"/>
          <p:nvPr/>
        </p:nvSpPr>
        <p:spPr>
          <a:xfrm>
            <a:off x="8898923" y="4430281"/>
            <a:ext cx="2548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Desenvolver um protótipo que apoie os objetivos do Healthy Cities Program e o ODS 3, relacionados à saúde. 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E6CB8A4-6908-7750-B26A-EF582844F9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2361" y="3811689"/>
            <a:ext cx="618839" cy="4414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9" y="950389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5BD731-B07A-70E3-6B86-13BDFC8A9142}"/>
              </a:ext>
            </a:extLst>
          </p:cNvPr>
          <p:cNvSpPr txBox="1"/>
          <p:nvPr/>
        </p:nvSpPr>
        <p:spPr>
          <a:xfrm>
            <a:off x="9674091" y="950390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PROBLEMA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6" y="3752481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OBJETIVOS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7DBAB1-6B3B-7976-175E-B8A9E192B67E}"/>
              </a:ext>
            </a:extLst>
          </p:cNvPr>
          <p:cNvSpPr txBox="1"/>
          <p:nvPr/>
        </p:nvSpPr>
        <p:spPr>
          <a:xfrm>
            <a:off x="9562600" y="3752481"/>
            <a:ext cx="2548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JUSTIFICATIVA</a:t>
            </a:r>
          </a:p>
        </p:txBody>
      </p:sp>
      <p:pic>
        <p:nvPicPr>
          <p:cNvPr id="3076" name="Picture 4" descr="ODS 3 - Saúde e bem-estar - Associação Terceira Via">
            <a:extLst>
              <a:ext uri="{FF2B5EF4-FFF2-40B4-BE49-F238E27FC236}">
                <a16:creationId xmlns:a16="http://schemas.microsoft.com/office/drawing/2014/main" id="{3EAAAB83-CBAE-3FA0-45C1-5C7DFCE9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805" y="1488863"/>
            <a:ext cx="2283387" cy="226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02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176FF-369B-40BA-DB19-A80F0D4E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 FUNDAMENTAÇÃO</a:t>
            </a:r>
          </a:p>
        </p:txBody>
      </p:sp>
      <p:pic>
        <p:nvPicPr>
          <p:cNvPr id="6" name="Espaço Reservado para Imagem 5" descr="Placa de letreiro afixada em fachada de loja com letreiro sobre a grama&#10;&#10;Descrição gerada automaticamente">
            <a:extLst>
              <a:ext uri="{FF2B5EF4-FFF2-40B4-BE49-F238E27FC236}">
                <a16:creationId xmlns:a16="http://schemas.microsoft.com/office/drawing/2014/main" id="{A1E0CB35-B203-C70E-F843-334849DF3E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6" r="234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2154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E74FB93D-A9EF-B1FE-B2DE-189F565DF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2246" y="3813978"/>
            <a:ext cx="586800" cy="5868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5F4F1A2E-C7C9-E948-A95C-1183DA5D6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4587" y="981272"/>
            <a:ext cx="586800" cy="586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471489-EA25-45EA-FA40-D412276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574" y="771013"/>
            <a:ext cx="3753759" cy="1097416"/>
          </a:xfrm>
        </p:spPr>
        <p:txBody>
          <a:bodyPr/>
          <a:lstStyle/>
          <a:p>
            <a:r>
              <a:rPr lang="pt-BR" dirty="0"/>
              <a:t>2. FUNDAMENTAÇÃO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C0920B-6AD4-BD70-5DA4-5DDB7A219BAB}"/>
              </a:ext>
            </a:extLst>
          </p:cNvPr>
          <p:cNvSpPr txBox="1"/>
          <p:nvPr/>
        </p:nvSpPr>
        <p:spPr>
          <a:xfrm>
            <a:off x="5304952" y="1689055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 conceito de Cidades Saudáveis surgiu em 1986 e visa promover políticas públicas locais focadas na saúde, destacando a importância de criar ambientes que suportem o bem-estar físico.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B94BD3-8221-F943-1B12-9A93527BC558}"/>
              </a:ext>
            </a:extLst>
          </p:cNvPr>
          <p:cNvSpPr txBox="1"/>
          <p:nvPr/>
        </p:nvSpPr>
        <p:spPr>
          <a:xfrm>
            <a:off x="5304952" y="4430281"/>
            <a:ext cx="6351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Já o Projeto Cidades Saudáveis utiliza uma abordagem que integra saúde no cotidiano dos cidadãos, fortalecendo a capacidade dos governos municipais em promover a saúde pública.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08E30A9-0655-8BAF-0A4D-A5CAB87595AF}"/>
              </a:ext>
            </a:extLst>
          </p:cNvPr>
          <p:cNvSpPr txBox="1"/>
          <p:nvPr/>
        </p:nvSpPr>
        <p:spPr>
          <a:xfrm>
            <a:off x="5931388" y="950389"/>
            <a:ext cx="572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CIDADES SAUDÁVEIS (</a:t>
            </a:r>
            <a:r>
              <a:rPr lang="pt-BR" i="1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HEALTHY CITIES</a:t>
            </a:r>
            <a:r>
              <a:rPr lang="pt-BR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3F8D21-FF02-0678-6E98-3FB856D9BDBA}"/>
              </a:ext>
            </a:extLst>
          </p:cNvPr>
          <p:cNvSpPr txBox="1"/>
          <p:nvPr/>
        </p:nvSpPr>
        <p:spPr>
          <a:xfrm>
            <a:off x="6055065" y="3752481"/>
            <a:ext cx="560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HEALTHY CITIES PROJECT</a:t>
            </a:r>
            <a:endParaRPr lang="pt-BR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098" name="Picture 2" descr="Organização Mundial de Saúde (OMS) - princípios, atividades, estrutura -  InfoEscola">
            <a:extLst>
              <a:ext uri="{FF2B5EF4-FFF2-40B4-BE49-F238E27FC236}">
                <a16:creationId xmlns:a16="http://schemas.microsoft.com/office/drawing/2014/main" id="{32B6695D-5CD5-6759-2C6B-1A86F32DE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323" y="1568072"/>
            <a:ext cx="2780347" cy="242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081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85AD953FC666642937FCE52CC8B4A6A" ma:contentTypeVersion="18" ma:contentTypeDescription="Crie um novo documento." ma:contentTypeScope="" ma:versionID="9e618c320a2d923c0e323f3a5f13caf8">
  <xsd:schema xmlns:xsd="http://www.w3.org/2001/XMLSchema" xmlns:xs="http://www.w3.org/2001/XMLSchema" xmlns:p="http://schemas.microsoft.com/office/2006/metadata/properties" xmlns:ns2="5fb5f026-dc7b-485f-82fe-577aafb4abaa" xmlns:ns3="9970e0e6-68bd-454a-b013-2dc3f312d27d" targetNamespace="http://schemas.microsoft.com/office/2006/metadata/properties" ma:root="true" ma:fieldsID="0a69055deb54dcd23f8b9a65d21afeea" ns2:_="" ns3:_="">
    <xsd:import namespace="5fb5f026-dc7b-485f-82fe-577aafb4abaa"/>
    <xsd:import namespace="9970e0e6-68bd-454a-b013-2dc3f312d2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5f026-dc7b-485f-82fe-577aafb4ab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aac08c5c-6fe0-4712-b828-e958a9361e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0e0e6-68bd-454a-b013-2dc3f312d27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04e90fd-b40d-4e8a-9052-aed8cdd6606b}" ma:internalName="TaxCatchAll" ma:showField="CatchAllData" ma:web="9970e0e6-68bd-454a-b013-2dc3f312d2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fb5f026-dc7b-485f-82fe-577aafb4abaa">
      <Terms xmlns="http://schemas.microsoft.com/office/infopath/2007/PartnerControls"/>
    </lcf76f155ced4ddcb4097134ff3c332f>
    <TaxCatchAll xmlns="9970e0e6-68bd-454a-b013-2dc3f312d27d" xsi:nil="true"/>
  </documentManagement>
</p:properties>
</file>

<file path=customXml/itemProps1.xml><?xml version="1.0" encoding="utf-8"?>
<ds:datastoreItem xmlns:ds="http://schemas.openxmlformats.org/officeDocument/2006/customXml" ds:itemID="{06254E08-59E7-45E8-B6E5-3B25388319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72037B-E1A3-491A-9BBE-424F0A64FA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b5f026-dc7b-485f-82fe-577aafb4abaa"/>
    <ds:schemaRef ds:uri="9970e0e6-68bd-454a-b013-2dc3f312d2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C6B464-2A90-4139-B6F5-12A2F80A429C}">
  <ds:schemaRefs>
    <ds:schemaRef ds:uri="http://schemas.microsoft.com/office/2006/metadata/properties"/>
    <ds:schemaRef ds:uri="http://schemas.microsoft.com/office/infopath/2007/PartnerControls"/>
    <ds:schemaRef ds:uri="5fb5f026-dc7b-485f-82fe-577aafb4abaa"/>
    <ds:schemaRef ds:uri="9970e0e6-68bd-454a-b013-2dc3f312d27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1311</Words>
  <Application>Microsoft Office PowerPoint</Application>
  <PresentationFormat>Widescreen</PresentationFormat>
  <Paragraphs>171</Paragraphs>
  <Slides>26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Roboto</vt:lpstr>
      <vt:lpstr>Roboto Black</vt:lpstr>
      <vt:lpstr>Roboto Light</vt:lpstr>
      <vt:lpstr>Tema do Office</vt:lpstr>
      <vt:lpstr>HEALTHY CITY E CIÊNCIA DE DADOS</vt:lpstr>
      <vt:lpstr>Apresentação do PowerPoint</vt:lpstr>
      <vt:lpstr>1. INTRODUÇÃO</vt:lpstr>
      <vt:lpstr>1. INTRODUÇÃO</vt:lpstr>
      <vt:lpstr>1. INTRODUÇÃO</vt:lpstr>
      <vt:lpstr>1. INTRODUÇÃO</vt:lpstr>
      <vt:lpstr>1. INTRODUÇÃO</vt:lpstr>
      <vt:lpstr>2. FUNDAMENTAÇÃO</vt:lpstr>
      <vt:lpstr>2. FUNDAMENTAÇÃO</vt:lpstr>
      <vt:lpstr>2. FUNDAMENTAÇÃO</vt:lpstr>
      <vt:lpstr>2. FUNDAMENTAÇÃO</vt:lpstr>
      <vt:lpstr>2. FUNDAMENTAÇÃO</vt:lpstr>
      <vt:lpstr>2. FUNDAMENTAÇÃO</vt:lpstr>
      <vt:lpstr>2. FUNDAMENTAÇÃO</vt:lpstr>
      <vt:lpstr>3. METODOLOGIA</vt:lpstr>
      <vt:lpstr>4. ANÁLISE DE DADOS</vt:lpstr>
      <vt:lpstr>4. ANÁLISE DE DADOS</vt:lpstr>
      <vt:lpstr>4. ANÁLISE DE DADOS</vt:lpstr>
      <vt:lpstr>4. ANÁLISE DE DADOS</vt:lpstr>
      <vt:lpstr>4. ANÁLISE DE DADOS</vt:lpstr>
      <vt:lpstr>4. ANÁLISE DE DADOS</vt:lpstr>
      <vt:lpstr>4. ANÁLISE DE DADOS</vt:lpstr>
      <vt:lpstr>5. RESULTADOS ALCANÇADOS</vt:lpstr>
      <vt:lpstr>6. CONCLUSÃO</vt:lpstr>
      <vt:lpstr>IMPLICAÇÕES E TRABALHOS FUTUROS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Amanda Ferraz de Mello</dc:creator>
  <cp:lastModifiedBy>Andrew Paes da Silva</cp:lastModifiedBy>
  <cp:revision>178</cp:revision>
  <dcterms:created xsi:type="dcterms:W3CDTF">2022-12-21T19:57:02Z</dcterms:created>
  <dcterms:modified xsi:type="dcterms:W3CDTF">2024-06-27T22:47:23Z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0x010100585AD953FC666642937FCE52CC8B4A6A</vt:lpwstr>
  </property>
  <property fmtid="{D5CDD505-2E9C-101B-9397-08002B2CF9AE}" pid="3" name="MediaServiceImageTags">
    <vt:lpwstr/>
  </property>
</Properties>
</file>